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88" r:id="rId5"/>
    <p:sldId id="262" r:id="rId6"/>
    <p:sldId id="263" r:id="rId7"/>
    <p:sldId id="265" r:id="rId8"/>
    <p:sldId id="266" r:id="rId9"/>
    <p:sldId id="268" r:id="rId10"/>
    <p:sldId id="287" r:id="rId11"/>
    <p:sldId id="272" r:id="rId12"/>
    <p:sldId id="289" r:id="rId13"/>
    <p:sldId id="276" r:id="rId14"/>
    <p:sldId id="290" r:id="rId15"/>
    <p:sldId id="275" r:id="rId16"/>
    <p:sldId id="291" r:id="rId17"/>
    <p:sldId id="294" r:id="rId18"/>
    <p:sldId id="271" r:id="rId19"/>
    <p:sldId id="303" r:id="rId20"/>
    <p:sldId id="302" r:id="rId21"/>
    <p:sldId id="278" r:id="rId22"/>
    <p:sldId id="296" r:id="rId23"/>
    <p:sldId id="298" r:id="rId24"/>
    <p:sldId id="297" r:id="rId25"/>
    <p:sldId id="300" r:id="rId26"/>
    <p:sldId id="301" r:id="rId27"/>
    <p:sldId id="282" r:id="rId28"/>
    <p:sldId id="285" r:id="rId29"/>
    <p:sldId id="28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8D355B-B121-46B3-AB75-6A92A4FE6777}" type="datetimeFigureOut">
              <a:rPr lang="en-US" smtClean="0"/>
              <a:t>12/21/2025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9FAD23-3175-46A7-BB83-ED5EFC70D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21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FAD23-3175-46A7-BB83-ED5EFC70D27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096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84F54-C71B-B4AD-3AAA-24EE694E8B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843F45-00BA-D736-7913-F5985AD70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F1D01-27E5-B8B9-AC0B-A9456C914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866A-10DF-4CEF-A63A-D1D35EEB7DE6}" type="datetimeFigureOut">
              <a:rPr lang="en-US" smtClean="0"/>
              <a:t>12/21/2025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B52B7-0BC9-23B5-22D1-A276F90A1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2D9A3-D000-28EE-7D19-A6598D0A8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DF7C3-249F-4F89-809E-8439E8AFB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8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63EF0-E74E-5E7C-0EA0-B8F145CF5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12C9CB-D7D5-59E1-96E1-53BD185A8D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2702F-D0E6-0DFB-0FF7-DD88ED24A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866A-10DF-4CEF-A63A-D1D35EEB7DE6}" type="datetimeFigureOut">
              <a:rPr lang="en-US" smtClean="0"/>
              <a:t>12/21/2025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95508-2255-A415-1186-5E672CF23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BA167D-691A-1E16-1E20-0E1CF650F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DF7C3-249F-4F89-809E-8439E8AFB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036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902AE6-3BA3-8C6A-5B57-68B4135199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848527-9202-42FB-DDC8-761D00A475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AEA83-47C0-4C6A-464E-745A0E7B4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866A-10DF-4CEF-A63A-D1D35EEB7DE6}" type="datetimeFigureOut">
              <a:rPr lang="en-US" smtClean="0"/>
              <a:t>12/21/2025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4B831-F4E5-10CA-3F3D-E25376BA8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90BF5-9475-4553-CF3D-C597735A5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DF7C3-249F-4F89-809E-8439E8AFB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468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3032F-1D20-CE5B-7EBE-85F69433C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92D2A-BB78-EF21-C665-7760BADE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FC382-B77A-927D-96C4-91BB25382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866A-10DF-4CEF-A63A-D1D35EEB7DE6}" type="datetimeFigureOut">
              <a:rPr lang="en-US" smtClean="0"/>
              <a:t>12/21/2025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E92D0-CF61-B463-ADCC-BC2DD9E73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9367E-9F07-1BAF-AD6B-A3453A22A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DF7C3-249F-4F89-809E-8439E8AFB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177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52DE2-C194-2E48-7758-18F095DAE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FE0E12-2839-4495-603C-C12BF26147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21E95-CCC2-9B10-9498-338593751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866A-10DF-4CEF-A63A-D1D35EEB7DE6}" type="datetimeFigureOut">
              <a:rPr lang="en-US" smtClean="0"/>
              <a:t>12/21/2025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85686E-9839-54EE-83D1-BF9C94FA8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D984C-36E1-FC2A-08D7-9666A45C0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DF7C3-249F-4F89-809E-8439E8AFB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35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4C91D-C58B-E685-C066-75E751131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6E231-EEEC-1611-861A-D5B7DCE569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B37E61-F652-1C56-B302-BDC361EC5A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8D0FBF-EA74-2EBB-575F-6F3456ED3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866A-10DF-4CEF-A63A-D1D35EEB7DE6}" type="datetimeFigureOut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E1272-B5A0-23E8-A2EB-08C7906D4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5C6B64-3FCC-4095-04CF-9993060B6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DF7C3-249F-4F89-809E-8439E8AFB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568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A587B-2BAE-9E69-D577-B74D452A6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5641B3-5FE4-3599-1F69-88655BA84D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61F8D-7BB1-E805-D61E-7DA5795449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6E6770-4075-AB1F-21B7-6C9C247E57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FCBA39-AF2F-8D39-910B-D480D14497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C4DDD8-4132-E820-1859-7104305C5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866A-10DF-4CEF-A63A-D1D35EEB7DE6}" type="datetimeFigureOut">
              <a:rPr lang="en-US" smtClean="0"/>
              <a:t>12/21/2025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B24E5C-239A-A20D-192D-3CBF2111D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C57D0D-0882-73F8-80C7-0CD84B4DD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DF7C3-249F-4F89-809E-8439E8AFB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00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11739-3D1D-0567-8CD4-858591B16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6DE498-720D-3067-E3B5-B5829DB30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866A-10DF-4CEF-A63A-D1D35EEB7DE6}" type="datetimeFigureOut">
              <a:rPr lang="en-US" smtClean="0"/>
              <a:t>12/21/2025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11A6E9-F642-5215-74DA-9858151BB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29603E-F953-8B7C-18A7-7865AB11D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DF7C3-249F-4F89-809E-8439E8AFB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77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5066F2-29FE-00D4-C279-D5FE6A9E4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866A-10DF-4CEF-A63A-D1D35EEB7DE6}" type="datetimeFigureOut">
              <a:rPr lang="en-US" smtClean="0"/>
              <a:t>12/21/2025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543289-6429-B19D-0215-1945A1CB8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5E217-573B-9F8B-69A5-053DF2F2C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DF7C3-249F-4F89-809E-8439E8AFB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782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A4DB3-06C8-F189-20C5-D75B41359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DEAD1-57D7-C8B1-0726-6271635F3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6D4136-6300-1BF8-CA9E-D285BBF964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31531F-8B47-5D14-DEA3-07AE2432B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866A-10DF-4CEF-A63A-D1D35EEB7DE6}" type="datetimeFigureOut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DBF210-97B9-6745-BD04-6064D7AB2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3504CC-44E4-EBDC-7D2F-D148B332A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DF7C3-249F-4F89-809E-8439E8AFB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55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5133A-0336-F8C4-3DDA-F5080EC5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02E9E8-B416-9B20-38FD-30C0E3CB9B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8201B2-4D83-7482-BED3-E3DD39D105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265400-9013-B15F-5D5B-CFCAF20C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866A-10DF-4CEF-A63A-D1D35EEB7DE6}" type="datetimeFigureOut">
              <a:rPr lang="en-US" smtClean="0"/>
              <a:t>12/21/2025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025616-1522-CB8B-E7AC-43596363A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1D2E5E-112C-3DCD-64D0-567FDA902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DF7C3-249F-4F89-809E-8439E8AFB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729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9EDF66-EB71-7D86-8860-F4B58DF27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DE258-CA82-FC99-2B9F-28711ADF5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4C6D0-E497-72CF-0738-6F36F7B96E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A2866A-10DF-4CEF-A63A-D1D35EEB7DE6}" type="datetimeFigureOut">
              <a:rPr lang="en-US" smtClean="0"/>
              <a:t>12/21/2025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672A0-A2BB-0AE1-D2F4-3EBA1642B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0BA32-EEC7-AD7A-5DAA-1C025A48F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3DF7C3-249F-4F89-809E-8439E8AFB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001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64459-EA4E-52FA-CD0B-C3EEB870F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481" y="81482"/>
            <a:ext cx="12013949" cy="496129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ENGINEERING, MODELING, ELECTRONICS AND SYSTEM ENGINEERING 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LM-Telecommunication Engineering: Smart Sensing, Computing and Networking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and Programable Networks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with Title: Multi-controller Network Management Load Balancing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Supervisor :  Prof. Mauro Tropea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Prof. Mattia Spina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BE8BA2-1822-3D40-2DAE-63FC3E3944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481" y="5120756"/>
            <a:ext cx="12013949" cy="165576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by 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Eng. Rami Saleh                     Eng. Hussein Mohammed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F03CED-16C1-B59F-EAE6-2206FFA0E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70" y="1"/>
            <a:ext cx="2999715" cy="172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761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C8106-AC6C-10B9-B926-E510067B8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02" y="18256"/>
            <a:ext cx="11920396" cy="868984"/>
          </a:xfrm>
        </p:spPr>
        <p:txBody>
          <a:bodyPr/>
          <a:lstStyle/>
          <a:p>
            <a:r>
              <a:rPr lang="en-US" dirty="0"/>
              <a:t>                           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Switch Migration Process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78082-BB59-76FB-0131-622DDCEFB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802" y="832919"/>
            <a:ext cx="11920396" cy="59390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migrate_switch() performs Safe Handoff Procedure 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temporary fail-safe flow (match all → OFPP_NORMAL) on the switch to preserve forwarding.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ovs-vsctl set-controller sX tcp:127.0.0.1:target_port to point switch to new controller.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local tracking variables (packet counts, previous counts, owned switches) within a self.lock section to ensure thread-safe synchronization between monitoring and migration processes.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migration (migration_log.txt) and record last migration time.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 first figure when the score difference falls within the defined migration threshold range (7 &lt; difference &lt; 14) , C1 triggers a load balancing action. Based on the “lightest switch” policy, switch S1 is selected and migrated from C1 to C2.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figure 2 controller 2 registers switch 1 (S1).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C40A77-484F-C90E-4CC0-583F25326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36" y="4354718"/>
            <a:ext cx="5099630" cy="2387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A97B4B-7F3E-F2C1-163E-E34370B9B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594" y="4354718"/>
            <a:ext cx="5486876" cy="240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69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D9BDF-515F-55C5-01B9-1ACA14E7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337" y="18256"/>
            <a:ext cx="11739326" cy="733182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 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Framework &amp; Fairness Metrics Explained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F5EB3-4228-8EF3-86EF-175DD27E5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337" y="751438"/>
            <a:ext cx="11823825" cy="6088307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Comparing No-LB vs LB</a:t>
            </a: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CSV logs from all controllers.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Align timestamps across all datasets.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Trim to common measurement window (exclude warmup = 10 seconds), which means the script ignores the first 10 seconds of data (the </a:t>
            </a: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warm-up period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and starts analyzing only from the 10th second onward.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time-series plots showing dynamic behavior.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aggregated KPI tables.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fairness metrics (STD, DIFF, CV).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Measuring Load Distribution Balance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STD (Standard Deviation)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spread out controller loads are from average 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 measure overall fairness)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 = more balanced</a:t>
            </a: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 (Max Difference)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Gap between busiest and least busy controller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 = smaller imbalance</a:t>
            </a: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 (Coefficient of Variation)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shows the imbalance level  relative to mean (how big the STD is compared to the average)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 = better fairness at any load level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945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47BB6-B228-700F-B0D5-5FF1208BD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30" y="18256"/>
            <a:ext cx="11814772" cy="88709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Scenario 1: experimental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2484E-E948-2E09-367F-A028D2F77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229" y="905348"/>
            <a:ext cx="11814771" cy="593439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1: start No-LB controllers + topology; run 6× pingall; stop.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2: start LB controllers + topology; run 6× pingall; stop.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3: run analyze kpi.py then animation.py to build GIF.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 for each weight group.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evaluation is based on 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 chart and time-series plots and KPI tables.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 chart shows LB reduces load on the busy controller while increasing fairness overall, time-series plots that quantify performance differences.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A62342F-F987-428E-9DC4-141127D1622A}"/>
              </a:ext>
            </a:extLst>
          </p:cNvPr>
          <p:cNvCxnSpPr>
            <a:cxnSpLocks/>
          </p:cNvCxnSpPr>
          <p:nvPr/>
        </p:nvCxnSpPr>
        <p:spPr>
          <a:xfrm>
            <a:off x="660903" y="5341546"/>
            <a:ext cx="28971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2613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3DDED-2CC9-B678-6924-E20991348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17" y="18256"/>
            <a:ext cx="12016966" cy="59738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Scenario 1 - Weight Group 1 (0.5:0.4:0.1)  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C3AC9-5166-64B8-F0F4-E5F617433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17" y="615636"/>
            <a:ext cx="12016966" cy="622410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4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– LB : C1 </a:t>
            </a:r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 = 12.83% , packet_in ≈ 550 , score = 12.39 </a:t>
            </a:r>
            <a:r>
              <a:rPr lang="en-US" sz="14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 C2 </a:t>
            </a:r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 = 7.02% , packet_in ≈ 288 , score = 8.76</a:t>
            </a:r>
            <a:b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LB : C1 </a:t>
            </a:r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 = 9.71% , packet_in ≈ 405 , score =10.84 </a:t>
            </a:r>
            <a:r>
              <a:rPr lang="en-US" sz="14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 C2 </a:t>
            </a:r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 = 11.98% , packet_in ≈ 519, score = 12.16.</a:t>
            </a:r>
            <a:b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Fairness : </a:t>
            </a:r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 STD improvement 61.0%; Packet STD improvement 56.8%; Score STD improvement 63.7%. the system achieved clearer fairness improvements across controllers</a:t>
            </a:r>
            <a:b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8C8F8D-FC1B-FE33-1477-BD15CB526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08" y="1484769"/>
            <a:ext cx="3743268" cy="2408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A6C84B-58DF-DC56-4D31-9264B37A1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829" y="1484770"/>
            <a:ext cx="3743268" cy="2408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54B1B9-8A1A-1AF4-1F3B-333626F8C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08" y="3893154"/>
            <a:ext cx="3615241" cy="29465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C75DCF-7749-F6A6-0F07-266A524E27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2177" y="1484770"/>
            <a:ext cx="3743267" cy="24083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7B5AA3-097B-1E9D-64D7-5D5C7EEFAA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3828" y="3893153"/>
            <a:ext cx="7701615" cy="294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65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6B5CE-2FB7-1371-8AD2-954D6C960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89" y="18256"/>
            <a:ext cx="11977734" cy="615487"/>
          </a:xfrm>
        </p:spPr>
        <p:txBody>
          <a:bodyPr/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          Scenario 1 - Weight Group 2 (0.33:0.33:0.34)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38351-4789-52F2-C2D3-E56CF52EC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89" y="633744"/>
            <a:ext cx="11977734" cy="62060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NoLB: C1 </a:t>
            </a:r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CPU= 13.11%, packet_in= 553.8, score= 24.76 </a:t>
            </a:r>
            <a:r>
              <a:rPr lang="en-US" sz="14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C2 </a:t>
            </a:r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CPU= 7.30%, packet_in= 299.6, score= 20.41.</a:t>
            </a:r>
            <a:b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LB: C1 </a:t>
            </a:r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CPU= 11.18%, packet_in= 511.0, score= 22.07 </a:t>
            </a:r>
            <a:r>
              <a:rPr lang="en-US" sz="14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C2</a:t>
            </a:r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CPU= 8.19%, packet_in= 364.1, score= 20.50.</a:t>
            </a:r>
            <a:b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Fairness: moderate improvements across controllers (CPU STD 48.3%, Packet STD 42.2%, Score STD 63.8%).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BFFEF7-8F69-8934-8386-89754929B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77" y="1308969"/>
            <a:ext cx="4048995" cy="27436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073888-FF99-9D35-17E8-49A6F2382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893" y="1347976"/>
            <a:ext cx="3744371" cy="26021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7EFA6B-F919-18E9-5F46-1278D8231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8264" y="1308969"/>
            <a:ext cx="3670110" cy="26412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5E3269-BAF6-2F73-7EE1-67DA5C710F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59" y="4052624"/>
            <a:ext cx="4048994" cy="27046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7B129F-F136-E586-1109-3F745316B6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0489" y="3910455"/>
            <a:ext cx="7129457" cy="292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42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4FF6E-311D-0A81-B75F-D95A28291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89" y="47267"/>
            <a:ext cx="11992822" cy="66687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Scenario 1 - Weight Group 3 (0.7:0.1:0.2)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08B10-2C3F-B216-AD18-9DA22EA97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89" y="714141"/>
            <a:ext cx="11992822" cy="60593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- LB</a:t>
            </a:r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4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C1</a:t>
            </a:r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CPU=14.83%, Packet_in=619.34, Score=22.52 </a:t>
            </a:r>
            <a:r>
              <a:rPr lang="en-US" sz="14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C2</a:t>
            </a:r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CPU=8.21% Packet_in=335.97 Score=16.41 (Large imbalance between controllers)</a:t>
            </a:r>
            <a:b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sz="14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LB</a:t>
            </a:r>
            <a:r>
              <a:rPr kumimoji="0" lang="en-US" sz="14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n-US" sz="14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C1</a:t>
            </a:r>
            <a:r>
              <a:rPr kumimoji="0" lang="en-US" sz="14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CPU=10.96%, Packet_in=</a:t>
            </a:r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=19.13 </a:t>
            </a:r>
            <a:r>
              <a:rPr lang="en-US" sz="14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✓</a:t>
            </a:r>
            <a:r>
              <a:rPr kumimoji="0" lang="en-US" sz="14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4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/</a:t>
            </a:r>
            <a:r>
              <a:rPr kumimoji="0" lang="en-US" sz="14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4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C2</a:t>
            </a:r>
            <a:r>
              <a:rPr kumimoji="0" lang="en-US" sz="14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CPU=11.13%, Packet_in=511.04, Score=19.42 </a:t>
            </a:r>
            <a:r>
              <a:rPr kumimoji="0" lang="en-US" sz="14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✓</a:t>
            </a:r>
            <a:r>
              <a:rPr kumimoji="0" lang="en-US" sz="14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(Controllers converged to ~11% CPU)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145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system achieves excellent load balancing performance, particularly in CPU and overall score metrics.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2191DB-7DCB-6470-D94C-5C39EA14B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60" y="1399311"/>
            <a:ext cx="3804234" cy="25850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2A34CB-05F5-B4CA-5DE6-E1FBA7464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049" y="1344363"/>
            <a:ext cx="3804236" cy="26897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9C177F-759B-BF0A-7CDB-2F55BCC0B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472" y="3984373"/>
            <a:ext cx="3792041" cy="2689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DF9DDE-4166-0806-9BBC-1A47CDBE6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3137" y="1421524"/>
            <a:ext cx="3749365" cy="25628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7340CA-8182-DFB4-FB90-5728B85C5B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2280" y="3956928"/>
            <a:ext cx="7888292" cy="282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192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B35AA-EDCD-7C1A-DD92-C4EF1D468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49" y="18256"/>
            <a:ext cx="11977734" cy="724128"/>
          </a:xfrm>
        </p:spPr>
        <p:txBody>
          <a:bodyPr/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          Scenario 1 - Weight Group 4 (0.1:0.1:0.8)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0B0DA-6019-2A09-9451-B42AE2A0B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749" y="742384"/>
            <a:ext cx="11977734" cy="6097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NoLB: C1 </a:t>
            </a:r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CPU= 14.55%, packet_in= 611.97, score= 48.22 </a:t>
            </a:r>
            <a:r>
              <a:rPr lang="en-US" sz="14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C2 </a:t>
            </a:r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CPU= 8.47%, packet_in= 336.23, score= 43.77.</a:t>
            </a:r>
            <a:b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LB: C1 </a:t>
            </a:r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CPU= 10.74%, packet_in= 511.89, score= 46.77 </a:t>
            </a:r>
            <a:r>
              <a:rPr lang="en-US" sz="14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C2 </a:t>
            </a:r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CPU= 10.79%, packet_in= 472.37, score= 44.01.</a:t>
            </a:r>
            <a:b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achieved excellent CPU and packet fairness, but because the score formula was heavily packet-weighted (0.8), and packet rates still differed slightly between controllers, the score variance decreased only moderately (~ 38 %).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5F9741-111D-B936-DF0A-D0C0726C6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13" y="1562160"/>
            <a:ext cx="3896819" cy="25912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BD7A3B-052F-7769-269D-171433733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855" y="1562160"/>
            <a:ext cx="3765803" cy="26658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D3D785-CF80-1488-0432-FF7221346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17" y="4044587"/>
            <a:ext cx="3696770" cy="27588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6694AD-C342-9CE7-BCAC-BD662E28A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7915" y="1543043"/>
            <a:ext cx="3493311" cy="26658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C35D5C-CBFD-B351-77B3-8E564216CF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4254" y="4208851"/>
            <a:ext cx="6983329" cy="257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62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238D1-2171-BF98-F403-214F066E2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5" y="0"/>
            <a:ext cx="11977733" cy="742950"/>
          </a:xfrm>
        </p:spPr>
        <p:txBody>
          <a:bodyPr/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                      Results Overview - Scenario 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2FDB2-E816-E8FE-B70F-F455A06A1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35" y="923453"/>
            <a:ext cx="11977733" cy="5821379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Weight Configuration Impact (2 Controllers)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So, Weight Group 3 (0.7:0.1:0.2) – OPTIMAL</a:t>
            </a:r>
            <a:endParaRPr lang="en-US" sz="2000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62191D4-12E0-7168-FCB3-88854E398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544683"/>
              </p:ext>
            </p:extLst>
          </p:nvPr>
        </p:nvGraphicFramePr>
        <p:xfrm>
          <a:off x="325924" y="1381125"/>
          <a:ext cx="10937341" cy="3471535"/>
        </p:xfrm>
        <a:graphic>
          <a:graphicData uri="http://schemas.openxmlformats.org/drawingml/2006/table">
            <a:tbl>
              <a:tblPr firstRow="1" firstCol="1" bandRow="1"/>
              <a:tblGrid>
                <a:gridCol w="952343">
                  <a:extLst>
                    <a:ext uri="{9D8B030D-6E8A-4147-A177-3AD203B41FA5}">
                      <a16:colId xmlns:a16="http://schemas.microsoft.com/office/drawing/2014/main" val="2112656202"/>
                    </a:ext>
                  </a:extLst>
                </a:gridCol>
                <a:gridCol w="1694623">
                  <a:extLst>
                    <a:ext uri="{9D8B030D-6E8A-4147-A177-3AD203B41FA5}">
                      <a16:colId xmlns:a16="http://schemas.microsoft.com/office/drawing/2014/main" val="1667198559"/>
                    </a:ext>
                  </a:extLst>
                </a:gridCol>
                <a:gridCol w="1980044">
                  <a:extLst>
                    <a:ext uri="{9D8B030D-6E8A-4147-A177-3AD203B41FA5}">
                      <a16:colId xmlns:a16="http://schemas.microsoft.com/office/drawing/2014/main" val="3510029037"/>
                    </a:ext>
                  </a:extLst>
                </a:gridCol>
                <a:gridCol w="1741723">
                  <a:extLst>
                    <a:ext uri="{9D8B030D-6E8A-4147-A177-3AD203B41FA5}">
                      <a16:colId xmlns:a16="http://schemas.microsoft.com/office/drawing/2014/main" val="316431822"/>
                    </a:ext>
                  </a:extLst>
                </a:gridCol>
                <a:gridCol w="1515648">
                  <a:extLst>
                    <a:ext uri="{9D8B030D-6E8A-4147-A177-3AD203B41FA5}">
                      <a16:colId xmlns:a16="http://schemas.microsoft.com/office/drawing/2014/main" val="4222664491"/>
                    </a:ext>
                  </a:extLst>
                </a:gridCol>
                <a:gridCol w="3052960">
                  <a:extLst>
                    <a:ext uri="{9D8B030D-6E8A-4147-A177-3AD203B41FA5}">
                      <a16:colId xmlns:a16="http://schemas.microsoft.com/office/drawing/2014/main" val="548696982"/>
                    </a:ext>
                  </a:extLst>
                </a:gridCol>
              </a:tblGrid>
              <a:tr h="9039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0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Group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Weights (CPU : Memory : Packets)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0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CPU STD Improvement (%)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Packet STD Improvement (%)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Score STD Improvement (%)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Observation / Dominant Factor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71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978897"/>
                  </a:ext>
                </a:extLst>
              </a:tr>
              <a:tr h="7979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0.5 0.4 0.1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C5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61.0 %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C5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56.8 %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C5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63.7 %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C5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Moderately CPU-weighted; effective in reducing overload on C1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C5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983893"/>
                  </a:ext>
                </a:extLst>
              </a:tr>
              <a:tr h="589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0.33 0.33 0.34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48.3 %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42.2 %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63.8 %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Balanced weights; moderate improvement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206355"/>
                  </a:ext>
                </a:extLst>
              </a:tr>
              <a:tr h="589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0.7 0.1 0.2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C5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97.6 %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C5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94.0 %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C5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95.1 %  ⭐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C5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Strong CPU emphasis; achieved near-perfect workload balance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C5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216675"/>
                  </a:ext>
                </a:extLst>
              </a:tr>
              <a:tr h="589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0.1 0.1 0.8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99.3 %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85.7 %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37.8 %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Packet-focused; excellent CPU fairness but less uniform scores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211900"/>
                  </a:ext>
                </a:extLst>
              </a:tr>
            </a:tbl>
          </a:graphicData>
        </a:graphic>
      </p:graphicFrame>
      <p:sp>
        <p:nvSpPr>
          <p:cNvPr id="7" name="Arrow: Right 6">
            <a:extLst>
              <a:ext uri="{FF2B5EF4-FFF2-40B4-BE49-F238E27FC236}">
                <a16:creationId xmlns:a16="http://schemas.microsoft.com/office/drawing/2014/main" id="{38C8A5FB-5232-2C29-CA88-68613C575EBF}"/>
              </a:ext>
            </a:extLst>
          </p:cNvPr>
          <p:cNvSpPr/>
          <p:nvPr/>
        </p:nvSpPr>
        <p:spPr>
          <a:xfrm>
            <a:off x="549620" y="5635784"/>
            <a:ext cx="190123" cy="1086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14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104E0-F236-38AC-9173-711449101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05" y="1"/>
            <a:ext cx="11817790" cy="742384"/>
          </a:xfrm>
        </p:spPr>
        <p:txBody>
          <a:bodyPr/>
          <a:lstStyle/>
          <a:p>
            <a:r>
              <a:rPr lang="en-US" dirty="0"/>
              <a:t>         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Multi-Controller Communication - Scenario 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60754-5640-379B-6FD5-D15691883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105" y="742385"/>
            <a:ext cx="11817790" cy="6020554"/>
          </a:xfrm>
        </p:spPr>
        <p:txBody>
          <a:bodyPr/>
          <a:lstStyle/>
          <a:p>
            <a:pPr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Mesh Communication (Scenario 2)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controller maintains peer URLs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C1 queries: C2 and C3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C2 queries: C1 and C3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C3 queries: C1 and C2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Selects least-loaded peer as migration target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930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EA7E8-DFCA-C205-AE5A-3C6EBCA3F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" y="18255"/>
            <a:ext cx="12065252" cy="713265"/>
          </a:xfrm>
        </p:spPr>
        <p:txBody>
          <a:bodyPr/>
          <a:lstStyle/>
          <a:p>
            <a:r>
              <a:rPr lang="en-US" dirty="0"/>
              <a:t>                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Switch Migration Process – Scenario 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67CFD-EE4A-5161-B0B2-63EF0B716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74" y="731520"/>
            <a:ext cx="12065252" cy="61082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migrate_switch () performs the same process </a:t>
            </a:r>
            <a:r>
              <a:rPr lang="en-US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scenario 1.</a:t>
            </a:r>
          </a:p>
          <a:p>
            <a:pPr marL="0" lvl="0" indent="0">
              <a:buNone/>
              <a:defRPr/>
            </a:pPr>
            <a:r>
              <a:rPr lang="en-US" sz="1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1 - </a:t>
            </a: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a figure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 1 (C1) monitors its load score and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compares it with the peer controller (C2), the score falls within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(7 &lt; difference &lt; 14), C1 triggers a load balancing action.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the “lightest switch” policy, switch S1 is selected and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migrated from C1 to C2. The logs confirm the process with steps: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installing a temporary fail-safe flow, initiating migration, and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successfully attaching S1 to Controller 2 on port 6634.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  <a:defRPr/>
            </a:pPr>
            <a:r>
              <a:rPr lang="en-US" sz="1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2 -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controller 2 registers switch 1 ( S1 ) and after a while ,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score difference with C3 falls within (7 &lt; difference &lt; 14),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C2 triggers a load balancing action. Based on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“lightest switch” policy, switch S6 is selected and migrated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C2 to C3. The logs confirm the process with steps: 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installing a temporary fail-safe flow, initiating migration,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successfully attaching S6 to Controller 3 on port 6635.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  <a:defRPr/>
            </a:pPr>
            <a:r>
              <a:rPr lang="en-US" sz="1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3 - </a:t>
            </a: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controller 3 registers switch 6 ( S6).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2B2464-035E-D835-927B-695A3BC50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298" y="807664"/>
            <a:ext cx="5486876" cy="17223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ACF7DA-4AF2-5D2E-F47A-721AC1E64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298" y="2568070"/>
            <a:ext cx="5486876" cy="1896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7D5324-7FE8-366A-DB5A-A4BB5F2BC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98" y="4502301"/>
            <a:ext cx="5486876" cy="226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56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A2D03-1123-4D5D-CC4A-325934AC0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443" y="84469"/>
            <a:ext cx="11787611" cy="694129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                   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&amp;  Motivation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B8D47-21AB-4B86-35E7-74407B33C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443" y="778598"/>
            <a:ext cx="11787611" cy="5994933"/>
          </a:xfrm>
        </p:spPr>
        <p:txBody>
          <a:bodyPr>
            <a:normAutofit fontScale="77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SDN separates control plane from data plane.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OpenFlow 1.3 : Controller-Switch Communication.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Ryu Framework &amp; Mininet :Implementation Stack.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Ryu: Lightweight Python SDN controller.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Mininet: Network emulation (OVS switches, hosts).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Open vSwitch: Production-quality virtual switch.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Flask: REST API for inter-controller communication.</a:t>
            </a:r>
            <a:b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Load Balancing in SDN ?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controller becomes a bottleneck in large networks.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controllers improve scalability and fault tolerance.</a:t>
            </a:r>
            <a:r>
              <a:rPr lang="it-IT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it-IT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</a:t>
            </a:r>
          </a:p>
          <a:p>
            <a:pPr marL="0" indent="0">
              <a:buNone/>
            </a:pPr>
            <a:r>
              <a:rPr lang="it-IT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Single Controller → Multi-Controller → Load Balancing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Challenge : How to efficiently distribute workload ?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Solution : Dynamic controller load balancing</a:t>
            </a:r>
          </a:p>
          <a:p>
            <a:endParaRPr lang="en-US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A33C324-ECC6-1491-4334-3A065A51E520}"/>
              </a:ext>
            </a:extLst>
          </p:cNvPr>
          <p:cNvSpPr/>
          <p:nvPr/>
        </p:nvSpPr>
        <p:spPr>
          <a:xfrm>
            <a:off x="5015620" y="5481104"/>
            <a:ext cx="434567" cy="59829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96DD3FBD-0DAA-E0B2-C9F4-1EB90345D904}"/>
              </a:ext>
            </a:extLst>
          </p:cNvPr>
          <p:cNvSpPr/>
          <p:nvPr/>
        </p:nvSpPr>
        <p:spPr>
          <a:xfrm>
            <a:off x="470779" y="4617267"/>
            <a:ext cx="208230" cy="20823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85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E3A80-57DF-AA7A-A90A-74F99C9D7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22" y="18255"/>
            <a:ext cx="11905307" cy="995733"/>
          </a:xfrm>
        </p:spPr>
        <p:txBody>
          <a:bodyPr/>
          <a:lstStyle/>
          <a:p>
            <a:r>
              <a:rPr lang="en-US" dirty="0"/>
              <a:t>                 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 2: experimental procedure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437AC-3865-8CE2-24B5-54271CE36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121" y="1013988"/>
            <a:ext cx="11905307" cy="5721790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Process 1: start No-LB controllers + topology; run 4 × pingall; stop.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Process 2: start LB controllers + topology; run 4 × pingall; stop.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Process 3: run analyze kpi.py then animation.py to build GIF.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Repeat for each weight group.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evaluation is based on :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bar chart and time-series plots and KPI tables.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bar chart shows LB reduces load on the busy controller while increasing fairness overall, time-series plots that quantify performance differences.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10E2B1-142D-519A-EC07-6D3307169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38" y="5365620"/>
            <a:ext cx="371888" cy="16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761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E1C41-0B4C-9256-8E9C-28F13EF09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10" y="18257"/>
            <a:ext cx="12053180" cy="554038"/>
          </a:xfrm>
        </p:spPr>
        <p:txBody>
          <a:bodyPr>
            <a:normAutofit fontScale="90000"/>
          </a:bodyPr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             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Scenario 2 - Weight Group 1 (0.5:0.4:0.1)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3FD62-9B90-118B-67A2-B29818497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10" y="572295"/>
            <a:ext cx="12053180" cy="62674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C1 relieved substantially; load redistributed primarily to C2 (and C3).</a:t>
            </a:r>
            <a:b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 STD improvement ≈ 66.1%; Packet STD Improvements  ≈ 52.7 % ; Score STD improvement ≈ 86.0%.</a:t>
            </a:r>
            <a:b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achieved clearer fairness improvements across controllers.</a:t>
            </a:r>
            <a:b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2AC791-D225-9EF2-635F-AD0859CBB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0" y="1364517"/>
            <a:ext cx="3853007" cy="2727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162D9B-521A-CD58-E1BA-CD0429ACA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417" y="1386767"/>
            <a:ext cx="4038625" cy="2758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1562A6-3A2D-E882-B702-2FDDF654D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965" y="1364517"/>
            <a:ext cx="4038625" cy="2727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A5A757-1B8B-9409-A1CF-A96DC5A9B3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431" y="4180776"/>
            <a:ext cx="3535986" cy="26254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6BD90A-9D1A-091C-201D-3DEED25B58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9437" y="4092166"/>
            <a:ext cx="7765457" cy="271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04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098B-4632-845C-5F09-1411F8F5C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81" y="18255"/>
            <a:ext cx="12029038" cy="66278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Scenario 2 - Weight Group 2 (0.33:0.33:0.34)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B9673-A311-C65E-0D21-9F97A5DBC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81" y="681037"/>
            <a:ext cx="12029038" cy="61587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result is a moderate yet steady redistribution of traffic across C1, C2, and C3 — none of the controllers remains significantly overloaded.</a:t>
            </a:r>
            <a:b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 STD improvement ≈ 68.1%; Packet STD Improvements  ≈ 59.7 % ; Score STD improvement ≈ 62.6%.</a:t>
            </a:r>
          </a:p>
          <a:p>
            <a:pPr marL="0" indent="0">
              <a:buNone/>
            </a:pPr>
            <a:b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5E5D7B-08E1-FD63-7B58-E30A57377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38" y="1240326"/>
            <a:ext cx="3661877" cy="28035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590147-1B67-2A01-9DE8-213E38F50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408" y="1240326"/>
            <a:ext cx="3972947" cy="29125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1B64FA-D2DF-D78A-FB49-28709775EB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5355" y="1240326"/>
            <a:ext cx="3785944" cy="2987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078B1E-AF6D-7040-3CB1-C444389992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701" y="4026661"/>
            <a:ext cx="3859814" cy="26846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8553C8-70EA-0B8B-087C-57D1B2992E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2408" y="4212994"/>
            <a:ext cx="7513817" cy="256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559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7931-D359-1BCC-F34F-1DCE9812C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5" y="18256"/>
            <a:ext cx="11868150" cy="66278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sz="4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Scenario 2 - Weight Group 3 (0.7:0.1:0.2)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49DE0-D3B1-E9DD-6B4D-154C3E051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25" y="681038"/>
            <a:ext cx="11868150" cy="61587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results in dramatic improvements in CPU and packet handling fairness — the system </a:t>
            </a:r>
            <a:r>
              <a:rPr lang="en-US" sz="1450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achieves excellent fairness in Packet_in and score metrics, </a:t>
            </a:r>
            <a:b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system achieves excellent load balancing performance, particularly in CPU and overall score metrics.</a:t>
            </a:r>
            <a:b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 STD improvement ≈ 90.8%; Packet STD Improvements  ≈ 96.8 % ; Score STD improvement ≈ 92.0 %.</a:t>
            </a:r>
          </a:p>
          <a:p>
            <a:pPr marL="0" indent="0">
              <a:buNone/>
            </a:pPr>
            <a:b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4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60E5F3-4E9B-D548-E0F5-EDFB4D443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81" y="1162050"/>
            <a:ext cx="3828620" cy="2828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5E9ACC-9640-07D7-8B1D-77FE2BFAE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435" y="1162050"/>
            <a:ext cx="3932945" cy="2994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72EF4F-7E47-5AF0-9B2D-937AC19A3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97" y="4052490"/>
            <a:ext cx="3907875" cy="26868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6B2032-456B-60DC-837F-F009C1921D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4231" y="1162050"/>
            <a:ext cx="3682303" cy="297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B6E951-8F7C-51F7-4544-B3CFACF6A3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7968" y="4114800"/>
            <a:ext cx="7279255" cy="262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182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3F16C-3271-9F6A-9734-07ACD62B7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" y="79376"/>
            <a:ext cx="11972925" cy="606424"/>
          </a:xfrm>
        </p:spPr>
        <p:txBody>
          <a:bodyPr/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         Scenario 2 - Weight Group 4 (0.1:0.1:0.8)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AAED9-2615-E0C2-6E45-83EB6D1DF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825" y="685800"/>
            <a:ext cx="11972925" cy="6092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LB mechanism effectively targets packet-based workloads</a:t>
            </a:r>
            <a:r>
              <a:rPr lang="en-US" sz="1400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the </a:t>
            </a:r>
            <a:r>
              <a:rPr lang="en-US" sz="1400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system achieves excellent fairness in Packet_in and score metrics, </a:t>
            </a:r>
            <a:b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 STD improvement ≈ 91.9%; Packet STD Improvements  ≈ 88.5 % ; Score STD improvement ≈ 89.9 %.</a:t>
            </a:r>
          </a:p>
          <a:p>
            <a:pPr marL="0" indent="0">
              <a:buNone/>
            </a:pPr>
            <a:b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37D2CC-CAEE-5C59-27CC-92DC750AC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7" y="1096629"/>
            <a:ext cx="3901778" cy="28848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54E821-1954-2D8A-4F29-EECB63D13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1" y="1096628"/>
            <a:ext cx="3810000" cy="28848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547544-42FD-2629-E2B9-3A2304AB8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488" y="3981451"/>
            <a:ext cx="3901778" cy="27971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9248E4-0B13-58FD-6A53-E9992B4D1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555" y="1096628"/>
            <a:ext cx="3982969" cy="28022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CB5930-BC71-06CF-8E80-C499E3E4B3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8929" y="3981449"/>
            <a:ext cx="7521596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2545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9B16-57C5-4139-FA67-737851597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8255"/>
            <a:ext cx="11906250" cy="781845"/>
          </a:xfrm>
        </p:spPr>
        <p:txBody>
          <a:bodyPr/>
          <a:lstStyle/>
          <a:p>
            <a:r>
              <a:rPr lang="en-US" dirty="0"/>
              <a:t>                        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Overview - Scenario 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8BB31-5C45-1570-3D7E-8173D2853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75" y="800100"/>
            <a:ext cx="11915775" cy="6039645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 Configuration Impact (3 Controllers)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So, Weight Group 3 (0.7:0.1:0.2) – OPTIMAL </a:t>
            </a:r>
          </a:p>
          <a:p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053809F-0DE9-6D57-4FF2-9DBCB4854F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5003065"/>
              </p:ext>
            </p:extLst>
          </p:nvPr>
        </p:nvGraphicFramePr>
        <p:xfrm>
          <a:off x="361950" y="1271588"/>
          <a:ext cx="11468099" cy="3427867"/>
        </p:xfrm>
        <a:graphic>
          <a:graphicData uri="http://schemas.openxmlformats.org/drawingml/2006/table">
            <a:tbl>
              <a:tblPr firstRow="1" firstCol="1" bandRow="1"/>
              <a:tblGrid>
                <a:gridCol w="929678">
                  <a:extLst>
                    <a:ext uri="{9D8B030D-6E8A-4147-A177-3AD203B41FA5}">
                      <a16:colId xmlns:a16="http://schemas.microsoft.com/office/drawing/2014/main" val="314583522"/>
                    </a:ext>
                  </a:extLst>
                </a:gridCol>
                <a:gridCol w="2251672">
                  <a:extLst>
                    <a:ext uri="{9D8B030D-6E8A-4147-A177-3AD203B41FA5}">
                      <a16:colId xmlns:a16="http://schemas.microsoft.com/office/drawing/2014/main" val="321648244"/>
                    </a:ext>
                  </a:extLst>
                </a:gridCol>
                <a:gridCol w="1800225">
                  <a:extLst>
                    <a:ext uri="{9D8B030D-6E8A-4147-A177-3AD203B41FA5}">
                      <a16:colId xmlns:a16="http://schemas.microsoft.com/office/drawing/2014/main" val="995492769"/>
                    </a:ext>
                  </a:extLst>
                </a:gridCol>
                <a:gridCol w="1712110">
                  <a:extLst>
                    <a:ext uri="{9D8B030D-6E8A-4147-A177-3AD203B41FA5}">
                      <a16:colId xmlns:a16="http://schemas.microsoft.com/office/drawing/2014/main" val="614175725"/>
                    </a:ext>
                  </a:extLst>
                </a:gridCol>
                <a:gridCol w="1545440">
                  <a:extLst>
                    <a:ext uri="{9D8B030D-6E8A-4147-A177-3AD203B41FA5}">
                      <a16:colId xmlns:a16="http://schemas.microsoft.com/office/drawing/2014/main" val="3489633249"/>
                    </a:ext>
                  </a:extLst>
                </a:gridCol>
                <a:gridCol w="3228974">
                  <a:extLst>
                    <a:ext uri="{9D8B030D-6E8A-4147-A177-3AD203B41FA5}">
                      <a16:colId xmlns:a16="http://schemas.microsoft.com/office/drawing/2014/main" val="1796407760"/>
                    </a:ext>
                  </a:extLst>
                </a:gridCol>
              </a:tblGrid>
              <a:tr h="5286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kern="0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Group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kern="0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Weights (CPU : Memory : Packets)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kern="0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CPU STD Improvement (%)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kern="0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Packet STD Improvement (%)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kern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Score STD Improvement (%)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kern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Observation / Dominant Factor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71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203113"/>
                  </a:ext>
                </a:extLst>
              </a:tr>
              <a:tr h="7667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0.5 0.4 0.1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66.1 %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52.7 %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86.0 %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Moderately CPU-weighted; relieved overloaded C1 effectively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489686"/>
                  </a:ext>
                </a:extLst>
              </a:tr>
              <a:tr h="6070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0.33 0.33 0.34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68.1 %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59.7 %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62.6 %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Balanced configuration; 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achieved </a:t>
                      </a: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consistent load distribution gains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reflecting balanced but moderate responsiveness across controllers.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3920978"/>
                  </a:ext>
                </a:extLst>
              </a:tr>
              <a:tr h="7667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0.7 0.1 0.2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90.8 %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96.8 %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92.0 %    </a:t>
                      </a:r>
                      <a:r>
                        <a:rPr lang="en-US" sz="1200" dirty="0"/>
                        <a:t>⭐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Strong CPU emphasis; near-uniform load across all controllers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238074"/>
                  </a:ext>
                </a:extLst>
              </a:tr>
              <a:tr h="7516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0.1 0.1 0.8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91.1 %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88.5 %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89.9 %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Packet-focused; outstanding traffic fairness and overall balance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317048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CC7FAD84-B6EB-26A5-6F21-224E9B454E30}"/>
              </a:ext>
            </a:extLst>
          </p:cNvPr>
          <p:cNvSpPr/>
          <p:nvPr/>
        </p:nvSpPr>
        <p:spPr>
          <a:xfrm>
            <a:off x="247650" y="5325890"/>
            <a:ext cx="228600" cy="1212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84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D03B8-34BF-4CA0-49AE-80D695924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98426"/>
            <a:ext cx="11934825" cy="825500"/>
          </a:xfrm>
        </p:spPr>
        <p:txBody>
          <a:bodyPr/>
          <a:lstStyle/>
          <a:p>
            <a:r>
              <a:rPr lang="en-US" dirty="0"/>
              <a:t>                                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Comparative insights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1D81A-6FAC-C47A-205D-9C612CC87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" y="923926"/>
            <a:ext cx="11934825" cy="583564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Across both scenarios, LB consistently reduces imbalance (STD, DIFF, CV improvements).Weight selection matters: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CPU-dominant → aggressive reductions in CPU imbalance and fast stabilization (achieves near-perfect CPU balancing (~ 95 %) and Best overall performance)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Packet-dominant → strong responsiveness to traffic bursts and Excellent packet-in fairness (~ 90 %) but Less uniform score balancing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Balanced weights → conservative, Moderate improvements (~ 45 - 65%)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Multi-peer (3 controllers) enables finer-grained redistribution (better load distribution options) and often better fairness. </a:t>
            </a:r>
          </a:p>
        </p:txBody>
      </p:sp>
    </p:spTree>
    <p:extLst>
      <p:ext uri="{BB962C8B-B14F-4D97-AF65-F5344CB8AC3E}">
        <p14:creationId xmlns:p14="http://schemas.microsoft.com/office/powerpoint/2010/main" val="2598838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71042-924E-FB9C-0EF6-1C45AA672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0"/>
            <a:ext cx="11925299" cy="823865"/>
          </a:xfrm>
        </p:spPr>
        <p:txBody>
          <a:bodyPr/>
          <a:lstStyle/>
          <a:p>
            <a:r>
              <a:rPr lang="en-US" dirty="0"/>
              <a:t>                       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Migration Animation Insights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7FA17-380D-9AD5-65D7-F609E587D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895632"/>
            <a:ext cx="11791950" cy="5771868"/>
          </a:xfrm>
        </p:spPr>
        <p:txBody>
          <a:bodyPr/>
          <a:lstStyle/>
          <a:p>
            <a:pPr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Behavior Patterns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Switches change color based on owner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 = C1, Blue = C2, Green = C3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phase: Heavy migration activity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phase: Gradual stabilization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Demonstrates convergence to balanced state</a:t>
            </a:r>
          </a:p>
          <a:p>
            <a:endParaRPr lang="en-US" dirty="0"/>
          </a:p>
        </p:txBody>
      </p:sp>
      <p:pic>
        <p:nvPicPr>
          <p:cNvPr id="6" name="Picture 5" descr="A diagram of a graph&#10;&#10;AI-generated content may be incorrect.">
            <a:extLst>
              <a:ext uri="{FF2B5EF4-FFF2-40B4-BE49-F238E27FC236}">
                <a16:creationId xmlns:a16="http://schemas.microsoft.com/office/drawing/2014/main" id="{1E068881-4A7C-92B7-82A2-ACD98EA64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946" y="895631"/>
            <a:ext cx="7429029" cy="577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10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0488D-585F-74F9-9466-20781868B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4" y="0"/>
            <a:ext cx="11811001" cy="739775"/>
          </a:xfrm>
        </p:spPr>
        <p:txBody>
          <a:bodyPr/>
          <a:lstStyle/>
          <a:p>
            <a:r>
              <a:rPr lang="en-US" dirty="0"/>
              <a:t>                       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 &amp; Future Work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A0214-A0C4-BEA8-FA67-1E668B8DA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824" y="739775"/>
            <a:ext cx="11811001" cy="601345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implemented LB framework (Ryu + OVS) achieves adaptive switch migration that substantially improves control-plane fairness across tested weight sets and topologies.</a:t>
            </a:r>
            <a:r>
              <a:rPr lang="en-US" sz="2000" dirty="0"/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behavior patterns are repeatable despite simulation variability.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Repeated runs show small numerical variation due to Mininet/Ryu nondeterminism (timing, host load, scheduling).</a:t>
            </a: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Despite fluctuations, behavior patterns are consistent: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No-LB → imbalanced controllers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LB → more even distribution.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analysis on relative changes and patterns, not exact digits.</a:t>
            </a:r>
          </a:p>
          <a:p>
            <a:pPr>
              <a:buNone/>
            </a:pP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 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Adaptive weights, geographic distribution, ML-based optimization.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209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EA6592-7DD9-1EFE-E4CF-C53179C75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8818" y="2246536"/>
            <a:ext cx="7095469" cy="12564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54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Very Much</a:t>
            </a:r>
            <a:endParaRPr lang="en-US" sz="7200" kern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tar: 5 Points 2">
            <a:extLst>
              <a:ext uri="{FF2B5EF4-FFF2-40B4-BE49-F238E27FC236}">
                <a16:creationId xmlns:a16="http://schemas.microsoft.com/office/drawing/2014/main" id="{7E638787-4F84-BC33-92EB-D93ACD73880B}"/>
              </a:ext>
            </a:extLst>
          </p:cNvPr>
          <p:cNvSpPr/>
          <p:nvPr/>
        </p:nvSpPr>
        <p:spPr>
          <a:xfrm>
            <a:off x="4333601" y="3576119"/>
            <a:ext cx="914400" cy="91440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8120C058-B050-BC0B-9673-DE10D9E95B19}"/>
              </a:ext>
            </a:extLst>
          </p:cNvPr>
          <p:cNvSpPr/>
          <p:nvPr/>
        </p:nvSpPr>
        <p:spPr>
          <a:xfrm>
            <a:off x="6742828" y="3576119"/>
            <a:ext cx="914400" cy="91440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29A24804-4C7F-E07F-ED43-6494EBFE6CBB}"/>
              </a:ext>
            </a:extLst>
          </p:cNvPr>
          <p:cNvSpPr/>
          <p:nvPr/>
        </p:nvSpPr>
        <p:spPr>
          <a:xfrm>
            <a:off x="9152055" y="3580646"/>
            <a:ext cx="914400" cy="91440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63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EFA59-715E-9DD5-B4E0-1D85B9657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855" y="18256"/>
            <a:ext cx="11959628" cy="1013839"/>
          </a:xfrm>
        </p:spPr>
        <p:txBody>
          <a:bodyPr/>
          <a:lstStyle/>
          <a:p>
            <a:r>
              <a:rPr lang="en-US" dirty="0"/>
              <a:t>                                  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5EAF7-7C03-EF80-E68E-157B9661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855" y="1140738"/>
            <a:ext cx="11959628" cy="5622201"/>
          </a:xfrm>
        </p:spPr>
        <p:txBody>
          <a:bodyPr/>
          <a:lstStyle/>
          <a:p>
            <a:pPr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Investigate :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switch migration based on controller load.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No-LB vs. LB under variable weights (CPU, Memory, Packet-in).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 from 2-controller to 3-controller systems.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fairness and scalability using KPI-based analysis.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430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31939-3618-F04F-60A3-2D399AA5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18" y="18256"/>
            <a:ext cx="11606542" cy="932358"/>
          </a:xfrm>
        </p:spPr>
        <p:txBody>
          <a:bodyPr/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                  System components &amp; Data flow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A18D8-7A2E-B0BF-972F-B48F220D0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818" y="950614"/>
            <a:ext cx="11606542" cy="5889130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Controllers: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Each controller runs a Ryu instance responsible for managing a subset of OpenFlow switches.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Controllers expose REST endpoints (/load, /switches) via Flask to share load information.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Switches: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Open vSwitch (OVS) instances connected to Mininet hosts. Each switch reports packet_in events to its assigned controller.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Hosts: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Generate network traffic using Mininet commands (e.g., pingall), creating varying control-plane loads.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Monitor Thread (per controller):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Periodically collects CPU %, Memory %, and Packet-in rates, computes a composite score, and writes to /tmp/kpi_log_cX.csv.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Flask /load Endpoint: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Provides real-time metrics (cpu, memory, packet_in, score) to peer controllers for comparison.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Load Balancing Logic: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Each controller compares its score to peers, and if imbalance exceeds the threshold, triggers switch migration.</a:t>
            </a:r>
          </a:p>
          <a:p>
            <a:pPr marL="0" lvl="0" indent="0">
              <a:buNone/>
              <a:defRPr/>
            </a:pPr>
            <a:r>
              <a:rPr lang="en-US" sz="2000" noProof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→ monitor → Flask/load → migration decision</a:t>
            </a:r>
            <a:endParaRPr lang="en-US" dirty="0"/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1C1D1433-1F6E-9269-C28E-2A097A1C6B4E}"/>
              </a:ext>
            </a:extLst>
          </p:cNvPr>
          <p:cNvSpPr/>
          <p:nvPr/>
        </p:nvSpPr>
        <p:spPr>
          <a:xfrm>
            <a:off x="2308634" y="6196949"/>
            <a:ext cx="199176" cy="19012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20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59E4-DB65-2494-7CB1-B0008283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49" y="18256"/>
            <a:ext cx="11995841" cy="959518"/>
          </a:xfrm>
        </p:spPr>
        <p:txBody>
          <a:bodyPr/>
          <a:lstStyle/>
          <a:p>
            <a:r>
              <a:rPr lang="en-US" dirty="0"/>
              <a:t>                    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 1 - Network Topology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E5555-BA14-E2BC-AC35-9F592CC4D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749" y="1131684"/>
            <a:ext cx="11995841" cy="5708060"/>
          </a:xfrm>
        </p:spPr>
        <p:txBody>
          <a:bodyPr/>
          <a:lstStyle/>
          <a:p>
            <a:pPr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Two-Controller Setup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controllers: C1 (port 6633), C2 (port 6634).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switches (S1- S5) in linear topology.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 hosts (6 per switch).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Initial: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C1→S1, S2, S3 (18 hosts) | C2→ S4 , S5 (12 hosts).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Asymmetric initial load: 3:2 ratio.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B9CA1C-086F-5225-8C3C-5AF40DBFE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164" y="1247041"/>
            <a:ext cx="6337426" cy="547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51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61E38-9EFC-10E4-3364-C5AB67A31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159" y="18256"/>
            <a:ext cx="11799683" cy="1050054"/>
          </a:xfrm>
        </p:spPr>
        <p:txBody>
          <a:bodyPr/>
          <a:lstStyle/>
          <a:p>
            <a:r>
              <a:rPr lang="en-US" dirty="0"/>
              <a:t>                     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 2 - Network Topology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C7E5F-5A28-10E0-3A93-05DD12356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159" y="1068310"/>
            <a:ext cx="11799682" cy="5771435"/>
          </a:xfrm>
        </p:spPr>
        <p:txBody>
          <a:bodyPr/>
          <a:lstStyle/>
          <a:p>
            <a:pPr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Three-Controller Setup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controllers: C1 (6633), C2 (6634),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C3 (6635).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switches (S1- S9) in linear topology.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54 hosts (6 per switch).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Initial: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C1→S1- S4 (24 hosts) | C2→S5, S6 (12 hosts)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C3→S7- S9 (18 hosts).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Asymmetric initial load: 4:2:3 ratio.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6F8534-3BB8-0631-C091-83F418201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545" y="1068310"/>
            <a:ext cx="6654295" cy="552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235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5EA3E-A226-24FE-EFF6-D2D41E88D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93" y="102577"/>
            <a:ext cx="11890215" cy="676022"/>
          </a:xfrm>
        </p:spPr>
        <p:txBody>
          <a:bodyPr>
            <a:normAutofit fontScale="90000"/>
          </a:bodyPr>
          <a:lstStyle/>
          <a:p>
            <a:r>
              <a:rPr lang="en-US" dirty="0"/>
              <a:t>   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 &amp; Metrics Collection &amp; Load Scoring Formula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E8A006-7233-7B8A-5F65-4022226B95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0892" y="778599"/>
                <a:ext cx="11890216" cy="5976825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buNone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Per-Controller Monitoring Loop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Periodic sampling (~ 3 seconds interval) of CPU and memory metrics (These represent control-plane resource consumption)</a:t>
                </a:r>
              </a:p>
              <a:p>
                <a:pPr>
                  <a:buFont typeface="+mj-lt"/>
                  <a:buAutoNum type="arabicPeriod"/>
                </a:pP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+mj-lt"/>
                  <a:buAutoNum type="arabicPeriod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 packet-in delta (new packets since last cycle)</a:t>
                </a:r>
                <a:b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+mj-lt"/>
                  <a:buAutoNum type="arabicPeriod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 normalized packet-in :</a:t>
                </a:r>
                <a:b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Calculated from the per-switch packet-in delta :   </a:t>
                </a:r>
                <a:r>
                  <a:rPr lang="sv-SE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normalized_pkt_in= min(log1p(1+packet-in delta​)×10,100)</a:t>
                </a:r>
                <a:br>
                  <a:rPr lang="sv-SE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sv-SE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(useful because Packet counts are usually heavy-tailed (burst) and compatibility with CPU % and memory % scale by ensuring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that packet-in surges are represented on a consistent 0 – 100 scale)</a:t>
                </a:r>
                <a:b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+mj-lt"/>
                  <a:buAutoNum type="arabicPeriod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 composite score : </a:t>
                </a:r>
                <a:b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Score=</a:t>
                </a:r>
                <a:r>
                  <a:rPr lang="ar-SY" sz="20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SY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SY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ar-SY" sz="2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SY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​×CPU+</a:t>
                </a:r>
                <a:r>
                  <a:rPr lang="ar-SY" sz="20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SY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SY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ar-SY" sz="2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ar-SY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×Memory+</a:t>
                </a:r>
                <a:r>
                  <a:rPr lang="ar-SY" sz="20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SY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SY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ar-SY" sz="2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​×normalized_pkt_in</a:t>
                </a:r>
                <a:b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SY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SY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ar-SY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SY" sz="20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SY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SY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ar-SY" sz="20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ar-SY" sz="20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SY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SY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ar-SY" sz="200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configurable weights (e.g., 0.5 : 0.4 : 0.1).</a:t>
                </a:r>
              </a:p>
              <a:p>
                <a:pPr>
                  <a:buFont typeface="+mj-lt"/>
                  <a:buAutoNum type="arabicPeriod"/>
                </a:pP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+mj-lt"/>
                  <a:buAutoNum type="arabicPeriod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 to CSV: [timestamp, cpu, memory, packet_in_delta, score]</a:t>
                </a:r>
                <a:b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+mj-lt"/>
                  <a:buAutoNum type="arabicPeriod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exchange load data through the RESTful /load API endpoint.</a:t>
                </a:r>
                <a:b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endpoint returns a JSON response with the latest metrics and allows peers to obtain each other’s scores for comparison.</a:t>
                </a:r>
              </a:p>
              <a:p>
                <a:pPr>
                  <a:buFont typeface="+mj-lt"/>
                  <a:buAutoNum type="arabicPeriod"/>
                </a:pP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+mj-lt"/>
                  <a:buAutoNum type="arabicPeriod"/>
                </a:pP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E8A006-7233-7B8A-5F65-4022226B95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0892" y="778599"/>
                <a:ext cx="11890216" cy="5976825"/>
              </a:xfrm>
              <a:blipFill>
                <a:blip r:embed="rId2"/>
                <a:stretch>
                  <a:fillRect l="-667" t="-1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300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09F4F-EE2F-3614-F7B3-F7B5F1400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76" y="18256"/>
            <a:ext cx="11760452" cy="706021"/>
          </a:xfrm>
        </p:spPr>
        <p:txBody>
          <a:bodyPr/>
          <a:lstStyle/>
          <a:p>
            <a:r>
              <a:rPr lang="en-US" dirty="0"/>
              <a:t>                 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Load Balancing (No-LB) Behavior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6A858-2A1B-C150-2CD3-A2307F763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176" y="724278"/>
            <a:ext cx="11793648" cy="6115468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focuses on monitoring and observation, not redistribution.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 Configuration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startup delay (~ 20 seconds ) to ensure metric stability (prevents false positives due to transient startup load)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Controllers monitor continuously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load scores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scores are logged locally and shared passively among controllers via /load API — no migration or reallocation occurs.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phase establishes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 performance profile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later comparison with the active load-balancing stage.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 figure , Controller 1 (C1) calculates its load score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compares it with the peer’s load score (C2).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difference exceeds the migration threshold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( 14 &gt; difference &gt; 7 ) the system detects that migration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would normally be triggered. However,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since this experiment is running under the No Load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Balancing (No-LB) behavior,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C1 explicitly skips migration and logs the message: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“Migration condition met, but load balancing is </a:t>
            </a:r>
            <a:b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DISABLED for this test.”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901E43-135B-08B3-4C82-FC0ACD27D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383" y="4148677"/>
            <a:ext cx="6509441" cy="238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22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C1D27-0687-7FB7-6E82-CA51AC5C1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70" y="93522"/>
            <a:ext cx="11998860" cy="866146"/>
          </a:xfrm>
        </p:spPr>
        <p:txBody>
          <a:bodyPr/>
          <a:lstStyle/>
          <a:p>
            <a:r>
              <a:rPr lang="en-US" dirty="0"/>
              <a:t>                       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Balancing (LB)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78409-4CE2-9BA0-A07E-763D6CF46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70" y="959668"/>
            <a:ext cx="11998860" cy="5804811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load balancing is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controllers actively compare their composite scores through the /load API.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controller continuously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evaluates score differences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its peers.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migration decision is triggered when: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local score is significantly higher than a peer’s (score difference  &gt; 7 ).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controller owns more than one switch (ensuring viable redistribution).</a:t>
            </a:r>
          </a:p>
          <a:p>
            <a:pPr marL="800100" lvl="1" indent="-342900">
              <a:buFont typeface="+mj-lt"/>
              <a:buAutoNum type="arabicPeriod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hybrid migration policy is applied: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imbalance is moderate ( 7 – 14 ), the lightest switch is migrated.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imbalance is severe ( &gt; 14 ), the heaviest switch is migrated.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migration updates /tmp/migration_log.txt with the switch ID and source–destination controllers.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short per-switch cooldown timer (8 seconds after a migration) prevents the same switch from being moved repeatedly, ensuring stable and controlled redistribution.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allows real-time redistribution of switches among controllers when imbalance exceeds the defined migration threshold.</a:t>
            </a:r>
          </a:p>
        </p:txBody>
      </p:sp>
    </p:spTree>
    <p:extLst>
      <p:ext uri="{BB962C8B-B14F-4D97-AF65-F5344CB8AC3E}">
        <p14:creationId xmlns:p14="http://schemas.microsoft.com/office/powerpoint/2010/main" val="2715867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3551</TotalTime>
  <Words>3083</Words>
  <Application>Microsoft Office PowerPoint</Application>
  <PresentationFormat>Widescreen</PresentationFormat>
  <Paragraphs>268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Aptos</vt:lpstr>
      <vt:lpstr>Aptos Display</vt:lpstr>
      <vt:lpstr>Arial</vt:lpstr>
      <vt:lpstr>Cambria Math</vt:lpstr>
      <vt:lpstr>Times New Roman</vt:lpstr>
      <vt:lpstr>Wingdings</vt:lpstr>
      <vt:lpstr>Office Theme</vt:lpstr>
      <vt:lpstr>DEPARTMENT OF COMPUTER ENGINEERING, MODELING, ELECTRONICS AND SYSTEM ENGINEERING  LM-Telecommunication Engineering: Smart Sensing, Computing and Networking  Smart and Programable Networks  Project with Title: Multi-controller Network Management Load Balancing  Supervisor :  Prof. Mauro Tropea                    Prof. Mattia Spina</vt:lpstr>
      <vt:lpstr>                             introduction &amp;  Motivation</vt:lpstr>
      <vt:lpstr>                                   Project Objectives</vt:lpstr>
      <vt:lpstr>                      System components &amp; Data flow</vt:lpstr>
      <vt:lpstr>                     Scenario 1 - Network Topology</vt:lpstr>
      <vt:lpstr>                      Scenario 2 - Network Topology</vt:lpstr>
      <vt:lpstr>    Monitoring &amp; Metrics Collection &amp; Load Scoring Formula</vt:lpstr>
      <vt:lpstr>                  No Load Balancing (No-LB) Behavior</vt:lpstr>
      <vt:lpstr>                        Load Balancing (LB) behavior</vt:lpstr>
      <vt:lpstr>                            Switch Migration Process </vt:lpstr>
      <vt:lpstr>           Analysis Framework &amp; Fairness Metrics Explained</vt:lpstr>
      <vt:lpstr>                  Scenario 1: experimental procedure</vt:lpstr>
      <vt:lpstr>                Scenario 1 - Weight Group 1 (0.5:0.4:0.1)  </vt:lpstr>
      <vt:lpstr>              Scenario 1 - Weight Group 2 (0.33:0.33:0.34)</vt:lpstr>
      <vt:lpstr>             Scenario 1 - Weight Group 3 (0.7:0.1:0.2)</vt:lpstr>
      <vt:lpstr>              Scenario 1 - Weight Group 4 (0.1:0.1:0.8)</vt:lpstr>
      <vt:lpstr>                          Results Overview - Scenario 1</vt:lpstr>
      <vt:lpstr>          Multi-Controller Communication - Scenario 2</vt:lpstr>
      <vt:lpstr>                 Switch Migration Process – Scenario 2</vt:lpstr>
      <vt:lpstr>                  Scenario 2: experimental procedure</vt:lpstr>
      <vt:lpstr>                 Scenario 2 - Weight Group 1 (0.5:0.4:0.1)</vt:lpstr>
      <vt:lpstr>          Scenario 2 - Weight Group 2 (0.33:0.33:0.34)</vt:lpstr>
      <vt:lpstr>              Scenario 2 - Weight Group 3 (0.7:0.1:0.2)</vt:lpstr>
      <vt:lpstr>             Scenario 2 - Weight Group 4 (0.1:0.1:0.8)</vt:lpstr>
      <vt:lpstr>                         Results Overview - Scenario 2</vt:lpstr>
      <vt:lpstr>                                 Comparative insights</vt:lpstr>
      <vt:lpstr>                        Migration Animation Insights</vt:lpstr>
      <vt:lpstr>                        Conclusion  &amp; Future Work</vt:lpstr>
      <vt:lpstr>Thank You Very Much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RAMI SALEH</dc:creator>
  <cp:lastModifiedBy>RAMI SALEH</cp:lastModifiedBy>
  <cp:revision>44</cp:revision>
  <dcterms:created xsi:type="dcterms:W3CDTF">2025-10-14T14:58:00Z</dcterms:created>
  <dcterms:modified xsi:type="dcterms:W3CDTF">2025-12-21T18:23:35Z</dcterms:modified>
</cp:coreProperties>
</file>